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5" r:id="rId5"/>
    <p:sldId id="260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P250"/><Relationship Id="rId2" Type="http://schemas.openxmlformats.org/officeDocument/2006/relationships/hyperlink" Target="consultantplus://offline/ref=4D6AE35EEDD17994B0C8CD3FB5DCD469E76C2D6D006FFB50E6AC9EF9409F8EB1B3F8E303848D7EFD2A0927F146F69AA89A149B20F63762BF34H5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#P262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1">
                <a:tint val="66000"/>
                <a:satMod val="160000"/>
                <a:alpha val="64000"/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36912"/>
            <a:ext cx="91440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«Черная книга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соблюдению обязательных требований законодательства при осуществлении регионального государственного надзора за обеспечением сохранности автомобильных дорог регионального и межмуниципального значения Новгородской области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844824"/>
            <a:ext cx="9108504" cy="64807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транспорта и дорожного хозяйства Новгородской области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772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404664"/>
            <a:ext cx="108012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tint val="66000"/>
                <a:satMod val="16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регионального государственного надзора является соблюдение субъектами регионального государственного надзора обязательных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 дорожной деятельности в отношении автомобильных дорог;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временному ограничению или прекращению движения транспортных средств по автомобильным дорогам;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 автомобильных дорог, в том числе осуществлению весового и габаритного контроля транспортных средств на автомобильных дорогах;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сохранности автомобильных дорог, в том числе соблюдению порядка использования полос отвода и придорожных полос автомобильных дорог, технических требований и условий размещения объектов временного и капитального строительства, объектов, предназначенных для осуществления дорожной деятельности, а также объектов дорожного сервиса и иных объектов, размещаемых в полосе отвода и придорожных полосах автомобильных дорог.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97152"/>
            <a:ext cx="241176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6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1">
                <a:tint val="66000"/>
                <a:satMod val="160000"/>
                <a:alpha val="64000"/>
                <a:lumMod val="5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656184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8 ноября 2007 года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257-ФЗ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автомобильных дорогах и дорожной деятельности в Российской Федерации и о внесении изменений в отдельные законодательные акты Российской федерации»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границах полосы отвода автомобильной дороги,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случаев, предусмотренных настоящим Федеральным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законом,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запрещаются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работ, не связанных со строительством,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реконструкцией,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капитальным ремонтом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ремонтом и содержанием автомобильной дороги, а также с размещением объектов дорожного сервиса;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строений, сооружений и других объектов,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обслуживания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автомобильной дороги,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строительства, реконструкции, капитального ремонта, ремонта и содержания и не относящихся к объектам дорожного сервиса;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распашка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участков, покос травы, осуществление рубок и повреждение лесных насаждений и иных многолетних насаждений, снятие дерна и выемка грунта, за исключением работ по содержанию полосы отвода автомобильной дороги или ремонту автомобильной дороги, ее участков;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выпас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животных, а также их прогон через автомобильные дороги вне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установленных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мест, согласованных с владельцами автомобильных дорог;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рекламных конструкций, не соответствующих требованиям технических регламентов и (или) нормативным правовым актам о безопасности дорожного движения;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щитов и указателей, не имеющих отношения к обеспечению безопасности дорожного движения или осуществлению дорожной деятельности.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61248"/>
            <a:ext cx="1417340" cy="106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accent1">
                <a:tint val="66000"/>
                <a:satMod val="160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Риск-ориентированный подход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государственный надзор осуществляется с применением риск-ориентированного подхода.</a:t>
            </a:r>
          </a:p>
          <a:p>
            <a:pPr marL="0" indent="0">
              <a:buNone/>
            </a:pP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применения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риск-ориентированного </a:t>
            </a: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деятельность юридических лиц, индивидуальных предпринимателей подлежит отнесению к определенной категории риска в соответствии с </a:t>
            </a: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Правилами</a:t>
            </a: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отнесения деятельности юридических лиц и индивидуальных предпринимателей и (или) используемых ими производственных объектов к определенной категории риска или определенному классу (категории) опасности, утвержденными Постановлением Правительства Российской Федерации от 17 августа 2016 года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806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риск-ориентированного подхода при организации отдельных видов государственного контроля (надзора) и внесении изменений в некоторые акты Правительства Российской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43602"/>
              </p:ext>
            </p:extLst>
          </p:nvPr>
        </p:nvGraphicFramePr>
        <p:xfrm>
          <a:off x="539552" y="2564905"/>
          <a:ext cx="8064896" cy="4062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483"/>
                <a:gridCol w="1411136"/>
                <a:gridCol w="6200277"/>
              </a:tblGrid>
              <a:tr h="286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N п/п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Категория риска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Критерий отнесения деятельности юридического лица и индивидуального предпринимателя к категории риска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 anchor="ctr"/>
                </a:tc>
              </a:tr>
              <a:tr h="239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 anchor="ctr"/>
                </a:tc>
              </a:tr>
              <a:tr h="39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Чрезвычайно высокий риск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умышленное воздействие на автомобильные дороги регионального или межмуниципального значения Новгородской области, приводящее к нарушению их целостности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</a:tr>
              <a:tr h="812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риск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 привлечения юридических лиц и индивидуальных предпринимателей в течение 12 месяцев, предшествовавших месяцу, в котором принимается решение о формировании ежегодного плана проведения плановых проверок, к административной ответственности за воспрепятствование осуществлению законной деятельности должностного лица министерства транспорта, дорожного хозяйства и цифрового развития Новгородской области 2 и более раза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</a:tr>
              <a:tr h="812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Значительный риск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 привлечения юридических лиц и индивидуальных предпринимателей в течение 12 месяцев, предшествовавших месяцу, в котором принимается решение о формировании ежегодного плана проведения плановых проверок, к административной ответственности за невыполнение в установленный срок законного предписания министерства транспорта, дорожного хозяйства и цифрового развития Новгородской области 2 и более раза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</a:tr>
              <a:tr h="39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риск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воздействия на автомобильные дороги регионального или межмуниципального значения без согласования с владельцем дорог, не приводящего к нарушению их целостности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</a:tr>
              <a:tr h="496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Умеренный риск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(частичное невыполнение) полученных от владельца дорог регионального или межмуниципального значения Новгородской области технических условий на осуществление воздействия на автомобильные дороги, не приводящее к нарушению их целостности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</a:tr>
              <a:tr h="601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риск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признаков отнесения деятельности юридических лиц и индивидуальных предпринимателей к категориям риска, установленным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/>
                        </a:rPr>
                        <a:t>строками 1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5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критериев отнесения деятельности юридических лиц и индивидуальных предпринимателей к определенной категории риска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6294" marR="26294" marT="43258" marB="4325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54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tint val="66000"/>
                <a:satMod val="160000"/>
                <a:alpha val="64000"/>
                <a:lumMod val="50000"/>
              </a:schemeClr>
            </a:gs>
            <a:gs pos="3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земельных участков в границах полосы отвода автомобильной дороги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965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участки в границах полосы отвода автомобильной дороги, предназначенные для размещения объектов дорожного сервиса, для установки и эксплуатации рекламных конструкций,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предоставляться гражданам или юридическим лицам для размещения таких объектов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земельных участков в границах полосы отвода автомобильной дороги, предназначенных для размещения объектов дорожного сервиса, для установки и эксплуатации рекламных конструкций,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установление частных сервитутов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гражданским законодательством и земельным законодательством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Строительство, реконструкция в границах придорожных полос автомобильной дороги объектов капитального строительства, объектов, предназначенных для осуществления дорожной деятельности, объектов дорожного сервиса, установка рекламных конструкций, информационных щитов и указателей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при наличии согласия в письменной форме владельца автомобильной дороги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согласие должно содержать технические требования и условия, подлежащие обязательному исполнению лицами, осуществляющими строительство, реконструкцию в границах придорожных полос автомобильной дороги таких объектов, установку рекламных конструкций, информационных щитов и указателей.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согласованием и получением технических условий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размещение объектов в полосе отвода и придорожной полосе автодорог регионального и межмуниципального значения Новгородской области необходимо обращаться 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ГОКУ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Новгородавтодор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оперативном управлении которого находятся автомобильные дороги общего пользования регионального и межмуниципального значения Новгородской области.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655203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ГОКУ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Новгородавтодор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адрес: г. Великий Новгород, ул. Славная, д. 55, контактный телефон (8162) 943-304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373216"/>
            <a:ext cx="2696095" cy="46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chemeClr val="accent1">
                <a:tint val="66000"/>
                <a:satMod val="160000"/>
              </a:schemeClr>
            </a:gs>
            <a:gs pos="6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проведения проверки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начала административной процедуры в зависимости от вида проверки является включение плановой проверки в план проверок или наступление оснований для проведения внеплановой проверки.</a:t>
            </a: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внеплановой проверки физических лиц является: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истечение срока исполнения физическим лицом ранее выданного предписания об устранении выявленного нарушения обязательных требований;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поступление в министерство обращений и заявлений граждан, в том числе индивидуальных предпринимателей, юридических лиц, информации от органов государственной власти, органов местного самоуправления, из средств массовой информации о следующих фактах: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угрозы причинения вреда жизни, здоровью граждан, вреда животным, растениям, окружающей среде, объектам культурного наследия (памятникам истории и культуры) народов Российской Федерации, музейным предметам и музейным коллекциям, включенным в состав Музейного фонда Российской Федерации, особо ценным, в том числе уникальным, документам Архивного фонда Российской Федерации, документам, имеющим особое историческое, научное, культурное значение, входящим в состав национального библиотечного фонда, безопасности государства, а также угрозы чрезвычайных ситуаций природного и техногенного характера;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причинение вреда жизни, здоровью граждан, вреда животным, растениям, окружающей среде, объектам культурного наследия (памятникам истории и культуры) народов Российской Федерации, музейным предметам и музейным коллекциям, включенным в состав Музейного фонда Российской Федерации, особо ценным, в том числе уникальным, документам Архивного фонда Российской Федерации, документам, имеющим особое историческое, научное, культурное значение, входящим в состав национального библиотечного фонда, безопасности государства, а также возникновение чрезвычайных ситуаций природного и техногенного характера;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приказ министерства, изданный в соответствии с поручением  Президента Российской Федерации,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96752"/>
            <a:ext cx="1021656" cy="67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1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tint val="44500"/>
                <a:satMod val="160000"/>
                <a:lumMod val="96000"/>
              </a:schemeClr>
            </a:gs>
            <a:gs pos="35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функции является составление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 проверки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выявления при проведении проверки нарушений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 регионального государственного надзора обязательных требований должностные лица, проводившие проверку, в пределах полномочий, предусмотренных законодательством Российской Федерации, обязаны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выдать предписание субъекту регионального государственного надзора об устранении выявленных нарушений с указанием сроков их устранения и (или) о проведении мероприятий по предотвращению причинения вреда жизни, здоровью людей, вреда животным, растениям, окружающей среде, объектам культурного наследия (памятникам истории и культуры) народов Российской Федерации, музейным предметам и музейным коллекциям, включенным в состав Музейного фонда Российской Федерации, особо ценным, в том числе уникальным, документам Архивного фонда Российской Федерации, документам, имеющим особое историческое, научное, культурное значение, входящим в состав национального библиотечного фонда, безопасности государства, имуществу физических и юридических лиц, государственному или муниципальному имуществу, предупреждению возникновения чрезвычайных ситуаций природного и техногенного характера, а также других мероприятий, предусмотренных федеральными законами;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меры по контролю за устранением выявленных нарушений, их предупреждению, предотвращению возможного причинения вреда жизни, здоровью граждан, вреда животным, растениям, окружающей среде, объектам культурного наследия (памятникам истории и культуры) народов Российской Федерации, музейным предметам и музейным коллекциям, включенным в состав Музейного фонда Российской Федерации, особо ценным, в том числе уникальным, документам Архивного фонда Российской Федерации, документам, имеющим особое историческое, научное, культурное значение, входящим в состав национального библиотечного фонда, обеспечению безопасности государства, предупреждению возникновения чрезвычайных ситуаций природного и техногенного характера, а также меры по привлечению лиц, допустивших выявленные нарушения, к ответственности.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53556"/>
            <a:ext cx="1512168" cy="10081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292" y="5805256"/>
            <a:ext cx="808035" cy="8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51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1484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«Черная книга по соблюдению обязательных требований законодательства при осуществлении регионального государственного надзора за обеспечением сохранности автомобильных дорог регионального и межмуниципального значения Новгородской области»</vt:lpstr>
      <vt:lpstr>Предметом регионального государственного надзора является соблюдение субъектами регионального государственного надзора обязательных требований по:</vt:lpstr>
      <vt:lpstr>В соответствии с Федеральным законом от 8 ноября 2007 года № 257-ФЗ  «Об автомобильных дорогах и дорожной деятельности в Российской Федерации и о внесении изменений в отдельные законодательные акты Российской федерации» в границах полосы отвода автомобильной дороги, за исключением случаев, предусмотренных настоящим Федеральным законом, запрещаются:</vt:lpstr>
      <vt:lpstr>Риск-ориентированный подход</vt:lpstr>
      <vt:lpstr>Порядок предоставления земельных участков в границах полосы отвода автомобильной дороги</vt:lpstr>
      <vt:lpstr>Основания для проведения проверки</vt:lpstr>
      <vt:lpstr>Результат исполнения государственной функции является составление акта проверки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«Белая книга»</dc:title>
  <dc:creator>Смирнова Мария Андреевна</dc:creator>
  <cp:lastModifiedBy>Смирнова Мария Андреевна</cp:lastModifiedBy>
  <cp:revision>31</cp:revision>
  <dcterms:created xsi:type="dcterms:W3CDTF">2020-12-25T06:34:39Z</dcterms:created>
  <dcterms:modified xsi:type="dcterms:W3CDTF">2021-01-29T07:48:14Z</dcterms:modified>
</cp:coreProperties>
</file>