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9" r:id="rId4"/>
    <p:sldId id="265" r:id="rId5"/>
    <p:sldId id="260" r:id="rId6"/>
    <p:sldId id="266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#P250"/><Relationship Id="rId2" Type="http://schemas.openxmlformats.org/officeDocument/2006/relationships/hyperlink" Target="consultantplus://offline/ref=4D6AE35EEDD17994B0C8CD3FB5DCD469E76C2D6D006FFB50E6AC9EF9409F8EB1B3F8E303848D7EFD2A0927F146F69AA89A149B20F63762BF34H5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#P262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1000">
              <a:schemeClr val="accent1">
                <a:tint val="66000"/>
                <a:satMod val="160000"/>
                <a:alpha val="64000"/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636912"/>
            <a:ext cx="9144000" cy="1470025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«Черная книга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соблюдению обязательных требований законодательства при осуществлении регионального государственного надзора за обеспечением сохранности автомобильных дорог регионального и межмуниципального значения Новгородской области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844824"/>
            <a:ext cx="9108504" cy="64807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транспорта и дорожного хозяйства Новгородской области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87727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год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7" y="404664"/>
            <a:ext cx="1080121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89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5000">
              <a:schemeClr val="accent1">
                <a:tint val="66000"/>
                <a:satMod val="160000"/>
              </a:schemeClr>
            </a:gs>
            <a:gs pos="6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регионального государственного надзора является соблюдение субъектами регионального государственного надзора обязательных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по: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осуществлению дорожной деятельности в отношении автомобильных дорог;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временному ограничению или прекращению движения транспортных средств по автомобильным дорогам;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использованию автомобильных дорог, в том числе осуществлению весового и габаритного контроля транспортных средств на автомобильных дорогах;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обеспечению сохранности автомобильных дорог, в том числе соблюдению порядка использования полос отвода и придорожных полос автомобильных дорог, технических требований и условий размещения объектов временного и капитального строительства, объектов, предназначенных для осуществления дорожной деятельности, а также объектов дорожного сервиса и иных объектов, размещаемых в полосе отвода и придорожных полосах автомобильных дорог.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797152"/>
            <a:ext cx="2411760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261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1000">
              <a:schemeClr val="accent1">
                <a:tint val="66000"/>
                <a:satMod val="160000"/>
                <a:alpha val="64000"/>
                <a:lumMod val="50000"/>
              </a:schemeClr>
            </a:gs>
            <a:gs pos="5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12968" cy="1656184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от 8 ноября 2007 года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257-ФЗ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автомобильных дорогах и дорожной деятельности в Российской Федерации и о внесении изменений в отдельные законодательные акты Российской федерации»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границах полосы отвода автомобильной дороги,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исключением случаев, предусмотренных настоящим Федеральным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законом,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запрещаются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</p:spPr>
        <p:txBody>
          <a:bodyPr>
            <a:noAutofit/>
          </a:bodyPr>
          <a:lstStyle/>
          <a:p>
            <a:pPr>
              <a:lnSpc>
                <a:spcPts val="1800"/>
              </a:lnSpc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работ, не связанных со строительством,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реконструкцией,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капитальным ремонтом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ремонтом и содержанием автомобильной дороги, а также с размещением объектов дорожного сервиса;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зданий, строений, сооружений и других объектов,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предназначенных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обслуживания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автомобильной дороги,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строительства, реконструкции, капитального ремонта, ремонта и содержания и не относящихся к объектам дорожного сервиса;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распашка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земельных участков, покос травы, осуществление рубок и повреждение лесных насаждений и иных многолетних насаждений, снятие дерна и выемка грунта, за исключением работ по содержанию полосы отвода автомобильной дороги или ремонту автомобильной дороги, ее участков;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выпас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животных, а также их прогон через автомобильные дороги вне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 установленных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мест, согласованных с владельцами автомобильных дорог;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рекламных конструкций, не соответствующих требованиям технических регламентов и (или) нормативным правовым актам о безопасности дорожного движения;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информационных щитов и указателей, не имеющих отношения к обеспечению безопасности дорожного движения или осуществлению дорожной деятельности.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661248"/>
            <a:ext cx="1417340" cy="106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25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chemeClr val="accent1">
                <a:tint val="66000"/>
                <a:satMod val="160000"/>
              </a:schemeClr>
            </a:gs>
            <a:gs pos="7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Риск-ориентированный подход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государственный надзор осуществляется с применением риск-ориентированного подхода.</a:t>
            </a:r>
          </a:p>
          <a:p>
            <a:pPr marL="0" indent="0">
              <a:buNone/>
            </a:pPr>
            <a:r>
              <a:rPr lang="ru-RU" sz="1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применения </a:t>
            </a:r>
            <a:r>
              <a:rPr lang="ru-RU" sz="1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риск-ориентированного </a:t>
            </a:r>
            <a:r>
              <a:rPr lang="ru-RU" sz="1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подхода деятельность юридических лиц, индивидуальных предпринимателей подлежит отнесению к определенной категории риска в соответствии с </a:t>
            </a:r>
            <a:r>
              <a:rPr lang="ru-RU" sz="1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Правилами</a:t>
            </a:r>
            <a:r>
              <a:rPr lang="ru-RU" sz="1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отнесения деятельности юридических лиц и индивидуальных предпринимателей и (или) используемых ими производственных объектов к определенной категории риска или определенному классу (категории) опасности, утвержденными Постановлением Правительства Российской Федерации от 17 августа 2016 года </a:t>
            </a:r>
            <a:r>
              <a:rPr lang="ru-RU" sz="1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806 </a:t>
            </a:r>
            <a:r>
              <a:rPr lang="ru-RU" sz="1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применении риск-ориентированного подхода при организации отдельных видов государственного контроля (надзора) и внесении изменений в некоторые акты Правительства Российской </a:t>
            </a:r>
            <a:r>
              <a:rPr lang="ru-RU" sz="1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143602"/>
              </p:ext>
            </p:extLst>
          </p:nvPr>
        </p:nvGraphicFramePr>
        <p:xfrm>
          <a:off x="539552" y="2564905"/>
          <a:ext cx="8064896" cy="40625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483"/>
                <a:gridCol w="1411136"/>
                <a:gridCol w="6200277"/>
              </a:tblGrid>
              <a:tr h="286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N п/п</a:t>
                      </a:r>
                      <a:endParaRPr lang="ru-RU" sz="7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6294" marR="26294" marT="43258" marB="4325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Категория риска</a:t>
                      </a:r>
                      <a:endParaRPr lang="ru-RU" sz="7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6294" marR="26294" marT="43258" marB="4325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Критерий отнесения деятельности юридического лица и индивидуального предпринимателя к категории риска</a:t>
                      </a:r>
                      <a:endParaRPr lang="ru-RU" sz="7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6294" marR="26294" marT="43258" marB="43258" anchor="ctr"/>
                </a:tc>
              </a:tr>
              <a:tr h="2399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7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6294" marR="26294" marT="43258" marB="4325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7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6294" marR="26294" marT="43258" marB="4325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6294" marR="26294" marT="43258" marB="43258" anchor="ctr"/>
                </a:tc>
              </a:tr>
              <a:tr h="3915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1.</a:t>
                      </a:r>
                      <a:endParaRPr lang="ru-RU" sz="7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6294" marR="26294" marT="43258" marB="432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Чрезвычайно высокий риск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6294" marR="26294" marT="43258" marB="432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умышленное воздействие на автомобильные дороги регионального или межмуниципального значения Новгородской области, приводящее к нарушению их целостности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6294" marR="26294" marT="43258" marB="43258"/>
                </a:tc>
              </a:tr>
              <a:tr h="8122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2.</a:t>
                      </a:r>
                      <a:endParaRPr lang="ru-RU" sz="7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6294" marR="26294" marT="43258" marB="432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 риск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6294" marR="26294" marT="43258" marB="432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случаи привлечения юридических лиц и индивидуальных предпринимателей в течение 12 месяцев, предшествовавших месяцу, в котором принимается решение о формировании ежегодного плана проведения плановых проверок, к административной ответственности за воспрепятствование осуществлению законной деятельности должностного лица министерства транспорта, дорожного хозяйства и цифрового развития Новгородской области 2 и более раза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6294" marR="26294" marT="43258" marB="43258"/>
                </a:tc>
              </a:tr>
              <a:tr h="8122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</a:t>
                      </a:r>
                      <a:endParaRPr lang="ru-RU" sz="7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6294" marR="26294" marT="43258" marB="432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Значительный риск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6294" marR="26294" marT="43258" marB="432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случаи привлечения юридических лиц и индивидуальных предпринимателей в течение 12 месяцев, предшествовавших месяцу, в котором принимается решение о формировании ежегодного плана проведения плановых проверок, к административной ответственности за невыполнение в установленный срок законного предписания министерства транспорта, дорожного хозяйства и цифрового развития Новгородской области 2 и более раза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6294" marR="26294" marT="43258" marB="43258"/>
                </a:tc>
              </a:tr>
              <a:tr h="3915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</a:t>
                      </a:r>
                      <a:endParaRPr lang="ru-RU" sz="7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6294" marR="26294" marT="43258" marB="432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риск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6294" marR="26294" marT="43258" marB="432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воздействия на автомобильные дороги регионального или межмуниципального значения без согласования с владельцем дорог, не приводящего к нарушению их целостности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6294" marR="26294" marT="43258" marB="43258"/>
                </a:tc>
              </a:tr>
              <a:tr h="4967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5.</a:t>
                      </a:r>
                      <a:endParaRPr lang="ru-RU" sz="7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6294" marR="26294" marT="43258" marB="432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Умеренный риск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6294" marR="26294" marT="43258" marB="432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невыполнение (частичное невыполнение) полученных от владельца дорог регионального или межмуниципального значения Новгородской области технических условий на осуществление воздействия на автомобильные дороги, не приводящее к нарушению их целостности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6294" marR="26294" marT="43258" marB="43258"/>
                </a:tc>
              </a:tr>
              <a:tr h="6018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6.</a:t>
                      </a:r>
                      <a:endParaRPr lang="ru-RU" sz="7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6294" marR="26294" marT="43258" marB="432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Низкий риск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6294" marR="26294" marT="43258" marB="432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признаков отнесения деятельности юридических лиц и индивидуальных предпринимателей к категориям риска, установленным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 action="ppaction://hlinkfile"/>
                        </a:rPr>
                        <a:t>строками 1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 action="ppaction://hlinkfile"/>
                        </a:rPr>
                        <a:t>5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критериев отнесения деятельности юридических лиц и индивидуальных предпринимателей к определенной категории риска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6294" marR="26294" marT="43258" marB="4325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3541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2000">
              <a:schemeClr val="accent1">
                <a:tint val="66000"/>
                <a:satMod val="160000"/>
                <a:alpha val="64000"/>
                <a:lumMod val="50000"/>
              </a:schemeClr>
            </a:gs>
            <a:gs pos="3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предоставления земельных участков в границах полосы отвода автомобильной дороги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89654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Земельные участки в границах полосы отвода автомобильной дороги, предназначенные для размещения объектов дорожного сервиса, для установки и эксплуатации рекламных конструкций,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предоставляться гражданам или юридическим лицам для размещения таких объектов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земельных участков в границах полосы отвода автомобильной дороги, предназначенных для размещения объектов дорожного сервиса, для установки и эксплуатации рекламных конструкций,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установление частных сервитутов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порядке, установленном гражданским законодательством и земельным законодательством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Строительство, реконструкция в границах придорожных полос автомобильной дороги объектов капитального строительства, объектов, предназначенных для осуществления дорожной деятельности, объектов дорожного сервиса, установка рекламных конструкций, информационных щитов и указателей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допускаются при наличии согласия в письменной форме владельца автомобильной дороги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согласие должно содержать технические требования и условия, подлежащие обязательному исполнению лицами, осуществляющими строительство, реконструкцию в границах придорожных полос автомобильной дороги таких объектов, установку рекламных конструкций, информационных щитов и указателей.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согласованием и получением технических условий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размещение объектов в полосе отвода и придорожной полосе автодорог регионального и межмуниципального значения Новгородской области необходимо обращаться в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ГОКУ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Новгородавтодор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оперативном управлении которого находятся автомобильные дороги общего пользования регионального и межмуниципального значения Новгородской области.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5655203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ГОКУ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Новгородавтодор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адрес: г. Великий Новгород, ул. Славная, д. 55, контактный телефон (8162) 943-304</a:t>
            </a:r>
            <a:r>
              <a:rPr lang="ru-RU" dirty="0"/>
              <a:t>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373216"/>
            <a:ext cx="2696095" cy="46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2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4000">
              <a:schemeClr val="accent1">
                <a:tint val="66000"/>
                <a:satMod val="160000"/>
              </a:schemeClr>
            </a:gs>
            <a:gs pos="65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проведения проверки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Основанием для начала административной процедуры в зависимости от вида проверки является включение плановой проверки в план проверок или наступление оснований для проведения внеплановой проверки.</a:t>
            </a:r>
          </a:p>
          <a:p>
            <a:pPr marL="0" indent="0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внеплановой проверки физических лиц является: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истечение срока исполнения физическим лицом ранее выданного предписания об устранении выявленного нарушения обязательных требований;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поступление в министерство обращений и заявлений граждан, в том числе индивидуальных предпринимателей, юридических лиц, информации от органов государственной власти, органов местного самоуправления, из средств массовой информации о следующих фактах: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возникновение угрозы причинения вреда жизни, здоровью граждан, вреда животным, растениям, окружающей среде, объектам культурного наследия (памятникам истории и культуры) народов Российской Федерации, музейным предметам и музейным коллекциям, включенным в состав Музейного фонда Российской Федерации, особо ценным, в том числе уникальным, документам Архивного фонда Российской Федерации, документам, имеющим особое историческое, научное, культурное значение, входящим в состав национального библиотечного фонда, безопасности государства, а также угрозы чрезвычайных ситуаций природного и техногенного характера;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причинение вреда жизни, здоровью граждан, вреда животным, растениям, окружающей среде, объектам культурного наследия (памятникам истории и культуры) народов Российской Федерации, музейным предметам и музейным коллекциям, включенным в состав Музейного фонда Российской Федерации, особо ценным, в том числе уникальным, документам Архивного фонда Российской Федерации, документам, имеющим особое историческое, научное, культурное значение, входящим в состав национального библиотечного фонда, безопасности государства, а также возникновение чрезвычайных ситуаций природного и техногенного характера;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приказ министерства, изданный в соответствии с поручением  Президента Российской Федерации, Правительства Российской Федерации и на основании требования прокурора о проведении внеплановой проверки в рамках надзора за исполнением законов по поступившим в органы прокуратуры материалам и обращениям.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96752"/>
            <a:ext cx="1021656" cy="679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912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1000">
              <a:schemeClr val="accent1">
                <a:tint val="44500"/>
                <a:satMod val="160000"/>
                <a:lumMod val="96000"/>
              </a:schemeClr>
            </a:gs>
            <a:gs pos="35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исполнения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функции является составление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акта проверки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выявления при проведении проверки нарушений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субъектами регионального государственного надзора обязательных требований должностные лица, проводившие проверку, в пределах полномочий, предусмотренных законодательством Российской Федерации, обязаны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выдать предписание субъекту регионального государственного надзора об устранении выявленных нарушений с указанием сроков их устранения и (или) о проведении мероприятий по предотвращению причинения вреда жизни, здоровью людей, вреда животным, растениям, окружающей среде, объектам культурного наследия (памятникам истории и культуры) народов Российской Федерации, музейным предметам и музейным коллекциям, включенным в состав Музейного фонда Российской Федерации, особо ценным, в том числе уникальным, документам Архивного фонда Российской Федерации, документам, имеющим особое историческое, научное, культурное значение, входящим в состав национального библиотечного фонда, безопасности государства, имуществу физических и юридических лиц, государственному или муниципальному имуществу, предупреждению возникновения чрезвычайных ситуаций природного и техногенного характера, а также других мероприятий, предусмотренных федеральными законами;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меры по контролю за устранением выявленных нарушений, их предупреждению, предотвращению возможного причинения вреда жизни, здоровью граждан, вреда животным, растениям, окружающей среде, объектам культурного наследия (памятникам истории и культуры) народов Российской Федерации, музейным предметам и музейным коллекциям, включенным в состав Музейного фонда Российской Федерации, особо ценным, в том числе уникальным, документам Архивного фонда Российской Федерации, документам, имеющим особое историческое, научное, культурное значение, входящим в состав национального библиотечного фонда, обеспечению безопасности государства, предупреждению возникновения чрезвычайных ситуаций природного и техногенного характера, а также меры по привлечению лиц, допустивших выявленные нарушения, к ответственности.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53556"/>
            <a:ext cx="1512168" cy="100811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292" y="5805256"/>
            <a:ext cx="808035" cy="80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9512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1484</Words>
  <Application>Microsoft Office PowerPoint</Application>
  <PresentationFormat>Экран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«Черная книга по соблюдению обязательных требований законодательства при осуществлении регионального государственного надзора за обеспечением сохранности автомобильных дорог регионального и межмуниципального значения Новгородской области»</vt:lpstr>
      <vt:lpstr>Предметом регионального государственного надзора является соблюдение субъектами регионального государственного надзора обязательных требований по:</vt:lpstr>
      <vt:lpstr>В соответствии с Федеральным законом от 8 ноября 2007 года № 257-ФЗ  «Об автомобильных дорогах и дорожной деятельности в Российской Федерации и о внесении изменений в отдельные законодательные акты Российской федерации» в границах полосы отвода автомобильной дороги, за исключением случаев, предусмотренных настоящим Федеральным законом, запрещаются:</vt:lpstr>
      <vt:lpstr>Риск-ориентированный подход</vt:lpstr>
      <vt:lpstr>Порядок предоставления земельных участков в границах полосы отвода автомобильной дороги</vt:lpstr>
      <vt:lpstr>Основания для проведения проверки</vt:lpstr>
      <vt:lpstr>Результат исполнения государственной функции является составление акта проверки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«Белая книга»</dc:title>
  <dc:creator>Смирнова Мария Андреевна</dc:creator>
  <cp:lastModifiedBy>Смирнова Мария Андреевна</cp:lastModifiedBy>
  <cp:revision>31</cp:revision>
  <dcterms:created xsi:type="dcterms:W3CDTF">2020-12-25T06:34:39Z</dcterms:created>
  <dcterms:modified xsi:type="dcterms:W3CDTF">2021-01-29T07:48:14Z</dcterms:modified>
</cp:coreProperties>
</file>